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83" r:id="rId5"/>
    <p:sldId id="265" r:id="rId6"/>
    <p:sldId id="264" r:id="rId7"/>
    <p:sldId id="263" r:id="rId8"/>
    <p:sldId id="262" r:id="rId9"/>
    <p:sldId id="281" r:id="rId10"/>
    <p:sldId id="291" r:id="rId11"/>
    <p:sldId id="261" r:id="rId12"/>
    <p:sldId id="258" r:id="rId13"/>
    <p:sldId id="257" r:id="rId14"/>
    <p:sldId id="292" r:id="rId15"/>
    <p:sldId id="268" r:id="rId16"/>
    <p:sldId id="293" r:id="rId17"/>
    <p:sldId id="270" r:id="rId18"/>
    <p:sldId id="269" r:id="rId19"/>
    <p:sldId id="266" r:id="rId20"/>
    <p:sldId id="267" r:id="rId21"/>
    <p:sldId id="271" r:id="rId22"/>
    <p:sldId id="275" r:id="rId23"/>
    <p:sldId id="274" r:id="rId24"/>
    <p:sldId id="273" r:id="rId25"/>
    <p:sldId id="272" r:id="rId26"/>
    <p:sldId id="280" r:id="rId27"/>
    <p:sldId id="279" r:id="rId28"/>
    <p:sldId id="282" r:id="rId29"/>
    <p:sldId id="278" r:id="rId30"/>
    <p:sldId id="277" r:id="rId31"/>
    <p:sldId id="276" r:id="rId32"/>
    <p:sldId id="285" r:id="rId33"/>
    <p:sldId id="284" r:id="rId34"/>
    <p:sldId id="290" r:id="rId35"/>
    <p:sldId id="294" r:id="rId36"/>
    <p:sldId id="289" r:id="rId37"/>
    <p:sldId id="288" r:id="rId38"/>
    <p:sldId id="287" r:id="rId39"/>
    <p:sldId id="286" r:id="rId40"/>
    <p:sldId id="299" r:id="rId41"/>
    <p:sldId id="301" r:id="rId42"/>
    <p:sldId id="300" r:id="rId43"/>
    <p:sldId id="298" r:id="rId44"/>
    <p:sldId id="302" r:id="rId45"/>
    <p:sldId id="297" r:id="rId46"/>
    <p:sldId id="295" r:id="rId47"/>
    <p:sldId id="303" r:id="rId48"/>
    <p:sldId id="296" r:id="rId49"/>
    <p:sldId id="304" r:id="rId50"/>
    <p:sldId id="305" r:id="rId51"/>
    <p:sldId id="308" r:id="rId52"/>
    <p:sldId id="310" r:id="rId53"/>
    <p:sldId id="309" r:id="rId54"/>
    <p:sldId id="306" r:id="rId55"/>
    <p:sldId id="307" r:id="rId56"/>
    <p:sldId id="311" r:id="rId57"/>
    <p:sldId id="315" r:id="rId58"/>
    <p:sldId id="314" r:id="rId59"/>
    <p:sldId id="313" r:id="rId60"/>
    <p:sldId id="312" r:id="rId61"/>
    <p:sldId id="318" r:id="rId62"/>
    <p:sldId id="320" r:id="rId63"/>
    <p:sldId id="319" r:id="rId64"/>
    <p:sldId id="316" r:id="rId65"/>
    <p:sldId id="317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31" r:id="rId74"/>
    <p:sldId id="330" r:id="rId75"/>
    <p:sldId id="328" r:id="rId76"/>
    <p:sldId id="334" r:id="rId77"/>
    <p:sldId id="335" r:id="rId78"/>
    <p:sldId id="333" r:id="rId79"/>
    <p:sldId id="336" r:id="rId80"/>
    <p:sldId id="329" r:id="rId81"/>
    <p:sldId id="332" r:id="rId82"/>
    <p:sldId id="341" r:id="rId83"/>
    <p:sldId id="342" r:id="rId84"/>
    <p:sldId id="340" r:id="rId85"/>
    <p:sldId id="339" r:id="rId86"/>
    <p:sldId id="338" r:id="rId87"/>
    <p:sldId id="346" r:id="rId88"/>
    <p:sldId id="345" r:id="rId89"/>
    <p:sldId id="344" r:id="rId90"/>
    <p:sldId id="343" r:id="rId91"/>
    <p:sldId id="351" r:id="rId92"/>
    <p:sldId id="350" r:id="rId93"/>
    <p:sldId id="349" r:id="rId94"/>
    <p:sldId id="348" r:id="rId95"/>
    <p:sldId id="352" r:id="rId96"/>
    <p:sldId id="347" r:id="rId97"/>
    <p:sldId id="356" r:id="rId98"/>
    <p:sldId id="355" r:id="rId99"/>
    <p:sldId id="353" r:id="rId100"/>
    <p:sldId id="358" r:id="rId101"/>
    <p:sldId id="361" r:id="rId102"/>
    <p:sldId id="360" r:id="rId103"/>
    <p:sldId id="359" r:id="rId104"/>
    <p:sldId id="354" r:id="rId105"/>
    <p:sldId id="357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574" autoAdjust="0"/>
  </p:normalViewPr>
  <p:slideViewPr>
    <p:cSldViewPr>
      <p:cViewPr varScale="1">
        <p:scale>
          <a:sx n="63" d="100"/>
          <a:sy n="63" d="100"/>
        </p:scale>
        <p:origin x="13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E957-5969-464C-8DA3-18CD92E778D5}" type="datetimeFigureOut">
              <a:rPr lang="en-US" smtClean="0"/>
              <a:pPr/>
              <a:t>12/27/2021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98A-A2BB-4BAC-AB4E-55A94BA5FA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E957-5969-464C-8DA3-18CD92E778D5}" type="datetimeFigureOut">
              <a:rPr lang="en-US" smtClean="0"/>
              <a:pPr/>
              <a:t>12/27/2021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98A-A2BB-4BAC-AB4E-55A94BA5FA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E957-5969-464C-8DA3-18CD92E778D5}" type="datetimeFigureOut">
              <a:rPr lang="en-US" smtClean="0"/>
              <a:pPr/>
              <a:t>12/27/2021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98A-A2BB-4BAC-AB4E-55A94BA5FA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E957-5969-464C-8DA3-18CD92E778D5}" type="datetimeFigureOut">
              <a:rPr lang="en-US" smtClean="0"/>
              <a:pPr/>
              <a:t>12/27/2021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98A-A2BB-4BAC-AB4E-55A94BA5FA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E957-5969-464C-8DA3-18CD92E778D5}" type="datetimeFigureOut">
              <a:rPr lang="en-US" smtClean="0"/>
              <a:pPr/>
              <a:t>12/27/2021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98A-A2BB-4BAC-AB4E-55A94BA5FA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E957-5969-464C-8DA3-18CD92E778D5}" type="datetimeFigureOut">
              <a:rPr lang="en-US" smtClean="0"/>
              <a:pPr/>
              <a:t>12/27/2021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98A-A2BB-4BAC-AB4E-55A94BA5FA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E957-5969-464C-8DA3-18CD92E778D5}" type="datetimeFigureOut">
              <a:rPr lang="en-US" smtClean="0"/>
              <a:pPr/>
              <a:t>12/27/2021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98A-A2BB-4BAC-AB4E-55A94BA5FA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E957-5969-464C-8DA3-18CD92E778D5}" type="datetimeFigureOut">
              <a:rPr lang="en-US" smtClean="0"/>
              <a:pPr/>
              <a:t>12/27/2021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98A-A2BB-4BAC-AB4E-55A94BA5FA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E957-5969-464C-8DA3-18CD92E778D5}" type="datetimeFigureOut">
              <a:rPr lang="en-US" smtClean="0"/>
              <a:pPr/>
              <a:t>12/27/2021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98A-A2BB-4BAC-AB4E-55A94BA5FA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E957-5969-464C-8DA3-18CD92E778D5}" type="datetimeFigureOut">
              <a:rPr lang="en-US" smtClean="0"/>
              <a:pPr/>
              <a:t>12/27/2021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98A-A2BB-4BAC-AB4E-55A94BA5FA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E957-5969-464C-8DA3-18CD92E778D5}" type="datetimeFigureOut">
              <a:rPr lang="en-US" smtClean="0"/>
              <a:pPr/>
              <a:t>12/27/2021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CD98A-A2BB-4BAC-AB4E-55A94BA5FA3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5E957-5969-464C-8DA3-18CD92E778D5}" type="datetimeFigureOut">
              <a:rPr lang="en-US" smtClean="0"/>
              <a:pPr/>
              <a:t>12/27/2021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CD98A-A2BB-4BAC-AB4E-55A94BA5FA3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071678"/>
            <a:ext cx="836799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Lucida Calligraphy" pitchFamily="66" charset="0"/>
              </a:rPr>
              <a:t>CORPORATE ACCOUNTING</a:t>
            </a:r>
          </a:p>
          <a:p>
            <a:pPr algn="ctr"/>
            <a:endParaRPr lang="en-US" sz="3600" b="1" dirty="0">
              <a:latin typeface="Lucida Calligraphy" pitchFamily="66" charset="0"/>
            </a:endParaRPr>
          </a:p>
          <a:p>
            <a:pPr algn="ctr"/>
            <a:endParaRPr lang="en-US" sz="3600" b="1" dirty="0">
              <a:latin typeface="Lucida Calligraphy" pitchFamily="66" charset="0"/>
            </a:endParaRPr>
          </a:p>
          <a:p>
            <a:pPr algn="ctr"/>
            <a:r>
              <a:rPr lang="en-US" sz="3600" b="1" dirty="0">
                <a:latin typeface="Lucida Calligraphy" pitchFamily="66" charset="0"/>
              </a:rPr>
              <a:t>DEPARTMENT OF COMMERCE</a:t>
            </a:r>
          </a:p>
          <a:p>
            <a:pPr algn="ctr"/>
            <a:r>
              <a:rPr lang="en-US" sz="3600" b="1" dirty="0">
                <a:latin typeface="Lucida Calligraphy" pitchFamily="66" charset="0"/>
              </a:rPr>
              <a:t>CELIN K 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ources of finance Redemption out of profits Redemption out of capital Out of provisions made for redemption By conv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GENERAL INSURANCE• General insurance or non-life insurance  policies, including automobile and  homeowners policies, prov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TYPES OF GENERAL INSURANCEHealth insuranceBusiness insuranceAutomobile insuranceFire insurance etc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NAL ACCOUNTS OF LIFE&#10;INSURANCE COMPANIES&#10;1. REVENUE ACCOUNT&#10;Sets out all income &amp; expenses relating to the insurance&#10;bu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2. PROFIT AND LOSS ACCOUNT&#10;All income and expenses relating to shareholders&#10;account.&#10;income comprises of:-&#10;a) Depreciati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4.Receipts and payments Account&#10;Cash flow statements of insurance company needs to&#10;be worked out as directed method as p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849031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 Segmental Reporting :-&#10;Have to prepare segment wise revenue account&#10;and balance sheet of the business. The company has&#10;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111&#10;Methods of Redemption&#10;of Debentures&#10;I) Redemption of Debentures in Lump sum : All the&#10;debentures are redeemed on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212&#10;When Debentures are redeemed at premium,&#10;Journal Entries are:&#10;On Debentures becoming due for payment:&#10;Debentures A/c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313&#10;The extra amount paid by the company&#10;in the form of premium is a loss to the&#10;company, therefore, it is debited by “L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Redemption out of capital  If debentures are redeem out of capital; no amount of divisible profit is kept aside for rede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65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414&#10;Out of Capital&#10;When debentures are redeemed out of capital the&#10;following two Journal entries are passed:&#10;On Debentu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1) When debentures re redeemed out of capital, the following journal     entry Is passed:                       Particul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515&#10;Out of Profit&#10;When debentures are redeemed out of Profit the&#10;following Journal entries are passed:&#10;1) On creation o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616&#10;3) On the amount being due on Debenture Holders&#10;on Redemption&#10;a) If the Debentures are to be Redeemed at Par&#10;Debentu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717&#10;4) On Encashing Investment:&#10;Bank A/c Dr.&#10;To Debenture Redemption Investment A/c&#10;5) On Payment:&#10;Debenture Holders’ A/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496"/>
            <a:ext cx="1377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DAY 1</a:t>
            </a:r>
            <a:endParaRPr lang="en-IN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818&#10;II) Redemption of Debentures in Instalments by Draw&#10;of Lots: The company can redeem its debentures by&#10;payment in eac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919&#10;A company purchases its own debentures when the&#10;interest rate on debentures is higher than the market&#10;interest rate.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020&#10;When Debentures are purchased in Open Market at&#10;price equal to Nominal value of Debentures:&#10;When Debentures are purc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121&#10;a) When Debentures are purchased&#10;Own Debentures A/c Dr. (With purchase cost)&#10;To Bank A/c&#10;b) For cancellation of Own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222&#10;When Debentures are purchased&#10;Own Debentures A/c Dr. (With purchase cost)&#10;To Bank A/c&#10;For cancellation of Own Debent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828&#10;Treatment on interest on Own Debentures&#10;When a company purchases its own&#10;debentures and has not cancelled them,&#10;int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929&#10;When Interest becomes Due on Debentures:&#10;Debentures Interest A/c Dr. (with total amount of&#10;interest)&#10;To Debenture Ho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3030&#10;Debentures Interest A/c is shown in&#10;the Statement of Profit and Loss in&#10;the Expense Part under the head&#10;‘Finance Co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496"/>
            <a:ext cx="1377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DAY 3</a:t>
            </a:r>
            <a:endParaRPr lang="en-IN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e journal entries to be passed at the time of issue and redemption of   debentures in the five cases are given below:I.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1&#10;Company AccountsCompany Accounts&#10;(Redemption of Debentures(Redemption of Debenture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I. When debentures are issued at premium and repayable at par.                 Particulars                 L.F.   Dr. (R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65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II. When debentures are issued at discount and    repayable at par.                   Particulars                      L.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V. When Debentures are issued at par and repayable at premium                     Particulars                       L.F.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V. When debentures are issued at a discount but repayable at a     premium:                    Particulars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VI. When debentures are issued at premium and also repayable    at premium                     Particulars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496"/>
            <a:ext cx="1377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DAY 4</a:t>
            </a:r>
            <a:endParaRPr lang="en-IN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edemption out of provisionIt is always a wise policy for the company to make arrangementsin advance to repay the known l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inking fund for redemption ofdebentures  Debentures are to be paid on a specified date. It is desirable to make    som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ccounting Entries:      At The End Of 1st Year(i)    For the amount set aside every year                         Particu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t the end of 2nd n subsequent year(i) For interest received on investment      Bank account  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eaning :Debenture is an ‘instrument ’ in writing for a‘fixed period’ given by a company acknowledgingthe liability for t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At the end of last year(i) For the amount realized on the sale of securities         Bank account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496"/>
            <a:ext cx="1377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DAY 5</a:t>
            </a:r>
            <a:endParaRPr lang="en-IN" sz="4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nsurance Policy Method     Under this method a fixed amount of premium is paid every year to the insurance     company w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ollowing entries will be passed at the end of the specific period on realisation of        the policy: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496"/>
            <a:ext cx="1377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DAY 6</a:t>
            </a:r>
            <a:endParaRPr lang="en-IN" sz="4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nterest On Own DebenturesThe total amt of interest due on debentures is deemed to be outstanding. Butpayment of interes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x–Interest And Cum-interest    Quotations When securities are purchased or sold on a date other than the date of    in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496"/>
            <a:ext cx="1377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DAY 7</a:t>
            </a:r>
            <a:endParaRPr lang="en-IN" sz="4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Preference Share&#10;• Definition –According to section 85 of company Act,&#10;1956, persons holding preference share, called&#10;pre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Redemption of Preference Shares –&#10;Important Provisions&#10;• Redemption of preference shares means repayment of&#10;preference sh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&#10;Meaning&#10;Redemption of Debentures means&#10;repayment of the amount of debentures to the&#10;debenture holders or discharge of t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• The preference shares must be redeemed within a&#10;period 20 years from the date of issue of such shares.&#10;[Sec. 80(5A)]. T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onditions of Redemption [Sec. 55]&#10;1. Such shares must be fully paid.&#10;• Partly paid preference shares must be made&#10;fully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f redeemable preference shares are not fully paid, then to make&#10;them fully paid, a final call should be made and receiv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2. Such shares can be redeemed out of&#10;distributable profits or out of the proceeds of&#10;a fresh issue of shares made for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• Examples Distributable or divisible profits:&#10;– Surplus in the Profit and Loss A/c&#10;– General Reserve&#10;– Dividend Equaliza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• Non-distributable profits:&#10;Profits which can not be distributed as dividend. (Transfer to CRR&#10;is not allowed from thes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3. Any premium payable on redemption of such shares shall&#10;be provided from out of the security premium account or&#10;out of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Accounting treatment&#10;• The journal entries passed at the time of&#10;redemption of preference shares are as under:&#10;• At the 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• Share application a/c Dr. (application money received)&#10;Share discount a/c Dr. (Discount, if any, on fresh issue)&#10;To sh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At the time of raising funds for redemption:&#10;• Sometimes, to make payment to preference shareholders&#10;liquid resources ar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&#10;Debenture Redemption ReserveDebenture Redemption Reserve&#10;For Redemption best source is out of profits.&#10;There is an Ins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• Bank A/c Dr. (with the amount of loan raised for&#10;To Loan A/c redemption of preference shares)&#10;At the time of winding of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• At the time of making payment to preference&#10;shareholders:&#10;Preference Shareholders A/c Dr.&#10;To Bank A/c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• Illustration 1: Calculate the proceeds of fresh issue of 10,000 Shares of Rs. 10 each&#10;made for the purpose of redempti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• Calculation of minimum transfer to capital&#10;redemption reserve:&#10;Nominal value of shares redeemed = 2,000 *Rs.100= Rs.2,00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Redemption of Preference Shares by&#10;Conversion&#10;• Preference shares may be redeemed by&#10;conversion into equity shares. Such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Journal Entries for Redemption by&#10;Conversion&#10;For making due redemption:&#10;Pref. Share Capital A/c Dr.&#10;*Prem. On Redemption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496"/>
            <a:ext cx="1377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DAY 8</a:t>
            </a:r>
            <a:endParaRPr lang="en-IN" sz="4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efinition:&#10;“Bonus shares are additional shares given&#10;to the current shareholders without any&#10;additional cost, based upo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8849031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What can be used for issue of bonus&#10;shares ?&#10; Balance in the Profit and Loss Account;&#10;General Reserves or other Reserve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METHODS OF ISSUING BONUS SHARES&#10;Aletrnative-1&#10;Capitalization of Profit by Issuing Bonus Shares&#10;by Issuing of FREE Fully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66&#10;This DRR is made out of profits. Which&#10;profits? the profits available for dividend. The&#10;Company earns profits it pays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ACCOUNTING TREATEMENT OF BONUS&#10;SHARES&#10; On Issue of Bonus Shares at PAR :-&#10;Bonus to Shareholders A/C ….. dr&#10;To Equity Sh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ADVANTAGES&#10; Remedy for under capitalization .&#10; Marketability of share increases .&#10; Maintenance of liquidity position of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isadvantage’s&#10; More costly to administer.&#10; EPS, MPS, declines&#10; Rate of dividend in future may reduce&#10; It may encoura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496"/>
            <a:ext cx="1377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DAY 8</a:t>
            </a:r>
            <a:endParaRPr lang="en-IN" sz="40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• Most Attractive and Crucial Part of Company  Transactions.• Genuine Interest in The Topic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BUY BACK OF SHARES&#10;Meaning:&#10;&#10;Buyback of shares is processes where a company&#10;seeks to repurchase its own securities from i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OBJECTIVES OF BUY BACK&#10;&#10;Improves EPS, Return on Capital, Return On&#10;Networth&#10;Enhance longterm Shareholder value&#10;Additi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1. Free Reserves&#10;2. Securities Premium Account&#10;3. Proceeds of any shares or other specified securities.&#10;However, BUY-BACK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METHODS OF BUY-BACK&#10;&#10;Book- Building&#10;Process&#10;&#10;Stock&#10;Exchange&#10;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496"/>
            <a:ext cx="1377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DAY 9</a:t>
            </a:r>
            <a:endParaRPr lang="en-IN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99&#10;DRR is shown in the Equity and Liabilities part&#10;of the Balance Sheet under the head ‘ Share&#10;holders’ Funds’ and sub-he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Introduction&#10;1. A Right Issue means an issue of capital to the&#10;existing shareholders of the Company through&#10;letter of off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Processof Right Issue&#10;Check if Articles permit the issue of securities under right issue. Otherwise,&#10;first amend the Arti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Advantages of Rights Issue&#10;•Cheaper than an open offer for sale to the general public&#10;•Beneficial to the existing Shareho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7047"/>
            <a:ext cx="9144000" cy="6735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496"/>
            <a:ext cx="1636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DAY 10</a:t>
            </a:r>
            <a:endParaRPr lang="en-IN" sz="40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FIT AND LOSS ACCOUNT&#10;• A summery of the revenues, costs and expenses&#10;incurred during a specific period of time&#10;• Prepa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NCTIONS OF A BANK&#10;1. Receiving deposits from the public&#10;2. Granting loans and advances&#10;3. A bank performs certain funct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IT AND LOSS ACCONT OF BANKING&#10;COMPANIES&#10;• Banking Business in India is governed by the&#10;Banking Regulations Act 1949&#10;•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SCHEDULES RELATED TO PROFIT AND&#10;LOSS ACCOUNT&#10;The schedules related to the calculation of income&#10;and expenses of a bank a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ORM B: PROFIT AND LOSS ACCOUNT&#10;I. Income&#10;Interest earned (Schedule 13)&#10;Other income (Schedule 14)&#10;Total&#10;II. Expenditure&#10;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SCHEDULE 13: INTEREST EARNED&#10;• Interest/discount on advance/bills&#10;• Income on investments&#10;• Interest on balances with Res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496"/>
            <a:ext cx="1377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DAY 2</a:t>
            </a:r>
            <a:endParaRPr lang="en-IN" sz="40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SCHEDULE 14: OTHER INCOME&#10;• Commission, exchange and brokerage&#10;• Profit on sale of investments&#10;(Less: Loss on sale of in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CHEDULE 15: INTEREST EXPENDED&#10;• Interest on deposits&#10;• Interest on Reserve Bank of India/Inter bank&#10;borrowings&#10;• Other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SCHEDULE 16: ORERATING EXPENSES&#10;• Payment to and provisions of employees&#10;• Rent, taxes and lighting&#10;• Printing and statio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ont.&#10;• Auditor’s fees and expenses (including branch&#10;auditors)&#10;• Law charges&#10;• Postages, Telegrams, Telephones, etc.&#10;• 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APPROPRIATION OF PROFITS&#10;• Transfer to statutory reserves&#10;• Transfer to other reserves&#10;• Transfer to government/ Propos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857496"/>
            <a:ext cx="1636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DAY 11</a:t>
            </a:r>
            <a:endParaRPr lang="en-IN" sz="40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5" y="2000240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ACCOUNTING FOR INSURANCE COMPANIES</a:t>
            </a:r>
            <a:endParaRPr lang="en-IN" sz="4000" b="1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Introduction• Insurance involves pooling funds from many  insured entities (known as exposures) to pay  for the losses th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TYPE OF INSURANCE    INSURANCE   LIFE    GENERALINSURANCE INSURANC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LIFE INSURANCELife insurance is a written contract between theinsured and the insurer, that provides for thepayment of t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36</Words>
  <Application>Microsoft Office PowerPoint</Application>
  <PresentationFormat>On-screen Show (4:3)</PresentationFormat>
  <Paragraphs>18</Paragraphs>
  <Slides>105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9" baseType="lpstr">
      <vt:lpstr>Arial</vt:lpstr>
      <vt:lpstr>Calibri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APARNA SURESH</cp:lastModifiedBy>
  <cp:revision>7</cp:revision>
  <dcterms:created xsi:type="dcterms:W3CDTF">2020-05-26T09:52:57Z</dcterms:created>
  <dcterms:modified xsi:type="dcterms:W3CDTF">2021-12-27T16:52:59Z</dcterms:modified>
</cp:coreProperties>
</file>